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72" r:id="rId6"/>
    <p:sldId id="273" r:id="rId7"/>
    <p:sldId id="275" r:id="rId8"/>
    <p:sldId id="274" r:id="rId9"/>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90" d="100"/>
          <a:sy n="90" d="100"/>
        </p:scale>
        <p:origin x="3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953760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457272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271F959-5ACA-4292-A633-ABC1698BF9B7}"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2899027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71F959-5ACA-4292-A633-ABC1698BF9B7}"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7662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71F959-5ACA-4292-A633-ABC1698BF9B7}" type="datetimeFigureOut">
              <a:rPr lang="en-GB" smtClean="0"/>
              <a:t>28/03/2025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718458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71F959-5ACA-4292-A633-ABC1698BF9B7}" type="datetimeFigureOut">
              <a:rPr lang="en-GB" smtClean="0"/>
              <a:t>28/03/2025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622189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1F959-5ACA-4292-A633-ABC1698BF9B7}" type="datetimeFigureOut">
              <a:rPr lang="en-GB" smtClean="0"/>
              <a:t>28/03/2025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2243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71F959-5ACA-4292-A633-ABC1698BF9B7}"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963921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71F959-5ACA-4292-A633-ABC1698BF9B7}"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545871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2810516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97843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71F959-5ACA-4292-A633-ABC1698BF9B7}" type="datetimeFigureOut">
              <a:rPr lang="en-GB" smtClean="0"/>
              <a:t>28/03/2025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86899-F48E-43A1-B9BE-0A42384201BC}" type="slidenum">
              <a:rPr lang="en-GB" smtClean="0"/>
              <a:t>‹#›</a:t>
            </a:fld>
            <a:endParaRPr lang="en-GB"/>
          </a:p>
        </p:txBody>
      </p:sp>
    </p:spTree>
    <p:extLst>
      <p:ext uri="{BB962C8B-B14F-4D97-AF65-F5344CB8AC3E}">
        <p14:creationId xmlns:p14="http://schemas.microsoft.com/office/powerpoint/2010/main" val="2626081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343" y="1587709"/>
            <a:ext cx="11485714" cy="3352381"/>
          </a:xfrm>
          <a:prstGeom prst="rect">
            <a:avLst/>
          </a:prstGeom>
        </p:spPr>
      </p:pic>
    </p:spTree>
    <p:extLst>
      <p:ext uri="{BB962C8B-B14F-4D97-AF65-F5344CB8AC3E}">
        <p14:creationId xmlns:p14="http://schemas.microsoft.com/office/powerpoint/2010/main" val="514856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90600" y="1266825"/>
            <a:ext cx="10109200" cy="4054475"/>
          </a:xfrm>
        </p:spPr>
        <p:txBody>
          <a:bodyPr>
            <a:normAutofit/>
          </a:bodyPr>
          <a:lstStyle/>
          <a:p>
            <a:pPr algn="ctr"/>
            <a:r>
              <a:rPr lang="en-US" b="1" dirty="0" smtClean="0"/>
              <a:t>What does privacy mean?</a:t>
            </a:r>
            <a:br>
              <a:rPr lang="en-US" b="1" dirty="0" smtClean="0"/>
            </a:br>
            <a:r>
              <a:rPr lang="en-US" sz="3200" b="1" dirty="0" smtClean="0">
                <a:solidFill>
                  <a:schemeClr val="accent1">
                    <a:lumMod val="50000"/>
                  </a:schemeClr>
                </a:solidFill>
              </a:rPr>
              <a:t/>
            </a:r>
            <a:br>
              <a:rPr lang="en-US" sz="3200" b="1" dirty="0" smtClean="0">
                <a:solidFill>
                  <a:schemeClr val="accent1">
                    <a:lumMod val="50000"/>
                  </a:schemeClr>
                </a:solidFill>
              </a:rPr>
            </a:br>
            <a:r>
              <a:rPr lang="en-US" sz="3200" b="1" dirty="0" smtClean="0">
                <a:solidFill>
                  <a:schemeClr val="accent1">
                    <a:lumMod val="50000"/>
                  </a:schemeClr>
                </a:solidFill>
              </a:rPr>
              <a:t/>
            </a:r>
            <a:br>
              <a:rPr lang="en-US" sz="3200" b="1" dirty="0" smtClean="0">
                <a:solidFill>
                  <a:schemeClr val="accent1">
                    <a:lumMod val="50000"/>
                  </a:schemeClr>
                </a:solidFill>
              </a:rPr>
            </a:br>
            <a:r>
              <a:rPr lang="en-US" b="1" dirty="0" smtClean="0"/>
              <a:t/>
            </a:r>
            <a:br>
              <a:rPr lang="en-US" b="1" dirty="0" smtClean="0"/>
            </a:br>
            <a:endParaRPr lang="en-GB" b="1" dirty="0"/>
          </a:p>
        </p:txBody>
      </p:sp>
      <p:sp>
        <p:nvSpPr>
          <p:cNvPr id="3" name="Rectangle 2"/>
          <p:cNvSpPr/>
          <p:nvPr/>
        </p:nvSpPr>
        <p:spPr>
          <a:xfrm>
            <a:off x="2860157" y="3710763"/>
            <a:ext cx="8973879" cy="923330"/>
          </a:xfrm>
          <a:prstGeom prst="rect">
            <a:avLst/>
          </a:prstGeom>
        </p:spPr>
        <p:txBody>
          <a:bodyPr wrap="square">
            <a:spAutoFit/>
          </a:bodyPr>
          <a:lstStyle/>
          <a:p>
            <a:endParaRPr lang="en-US" dirty="0" smtClean="0">
              <a:solidFill>
                <a:srgbClr val="1F1F1F"/>
              </a:solidFill>
              <a:latin typeface="Google Sans"/>
            </a:endParaRPr>
          </a:p>
          <a:p>
            <a:r>
              <a:rPr lang="en-US" b="0" i="0" dirty="0" smtClean="0">
                <a:solidFill>
                  <a:srgbClr val="1F1F1F"/>
                </a:solidFill>
                <a:effectLst/>
                <a:latin typeface="Google Sans"/>
              </a:rPr>
              <a:t>Something that belongs to you, or you would like to keep to yourself,</a:t>
            </a:r>
          </a:p>
          <a:p>
            <a:r>
              <a:rPr lang="en-US" b="0" i="0" dirty="0" smtClean="0">
                <a:solidFill>
                  <a:srgbClr val="1F1F1F"/>
                </a:solidFill>
                <a:effectLst/>
                <a:latin typeface="Google Sans"/>
              </a:rPr>
              <a:t> e.g. information, object, your body </a:t>
            </a:r>
            <a:endParaRPr lang="en-US" b="0" i="0" dirty="0">
              <a:solidFill>
                <a:srgbClr val="1F1F1F"/>
              </a:solidFill>
              <a:effectLst/>
              <a:latin typeface="Google Sans"/>
            </a:endParaRPr>
          </a:p>
        </p:txBody>
      </p:sp>
    </p:spTree>
    <p:extLst>
      <p:ext uri="{BB962C8B-B14F-4D97-AF65-F5344CB8AC3E}">
        <p14:creationId xmlns:p14="http://schemas.microsoft.com/office/powerpoint/2010/main" val="347338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9449" y="594008"/>
            <a:ext cx="10718800" cy="707886"/>
          </a:xfrm>
          <a:prstGeom prst="rect">
            <a:avLst/>
          </a:prstGeom>
          <a:noFill/>
        </p:spPr>
        <p:txBody>
          <a:bodyPr wrap="square" rtlCol="0">
            <a:spAutoFit/>
          </a:bodyPr>
          <a:lstStyle/>
          <a:p>
            <a:pPr algn="ctr"/>
            <a:r>
              <a:rPr lang="en-US" sz="4000" dirty="0" smtClean="0"/>
              <a:t>Explain: </a:t>
            </a:r>
            <a:r>
              <a:rPr lang="en-US" sz="4000" dirty="0"/>
              <a:t>What Personal Space </a:t>
            </a:r>
            <a:r>
              <a:rPr lang="en-US" sz="4000"/>
              <a:t>Looks </a:t>
            </a:r>
            <a:r>
              <a:rPr lang="en-US" sz="4000" smtClean="0"/>
              <a:t>Like</a:t>
            </a:r>
            <a:endParaRPr lang="en-US" sz="4000" dirty="0"/>
          </a:p>
        </p:txBody>
      </p:sp>
      <p:pic>
        <p:nvPicPr>
          <p:cNvPr id="3076" name="Picture 4" descr="Lesson 19: Personal Sp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820" y="2142438"/>
            <a:ext cx="4373149" cy="309616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ersonal Space Free Activities online for kids in Kindergarten by And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2019" y="2015438"/>
            <a:ext cx="4295787" cy="322316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79449" y="5372100"/>
            <a:ext cx="10718800" cy="923330"/>
          </a:xfrm>
          <a:prstGeom prst="rect">
            <a:avLst/>
          </a:prstGeom>
          <a:solidFill>
            <a:schemeClr val="accent1">
              <a:lumMod val="60000"/>
              <a:lumOff val="40000"/>
            </a:schemeClr>
          </a:solidFill>
        </p:spPr>
        <p:txBody>
          <a:bodyPr wrap="square" rtlCol="0">
            <a:spAutoFit/>
          </a:bodyPr>
          <a:lstStyle/>
          <a:p>
            <a:pPr algn="ctr"/>
            <a:r>
              <a:rPr lang="en-US" dirty="0" smtClean="0"/>
              <a:t>Practice: Get the children to stand really close to each other and ask them to turn, jump, wave arms. Explain if they are touching someone else that means they are too close. Try again by spacing out.</a:t>
            </a:r>
          </a:p>
          <a:p>
            <a:pPr algn="ctr"/>
            <a:endParaRPr lang="en-US" dirty="0"/>
          </a:p>
        </p:txBody>
      </p:sp>
      <p:sp>
        <p:nvSpPr>
          <p:cNvPr id="2" name="TextBox 1"/>
          <p:cNvSpPr txBox="1"/>
          <p:nvPr/>
        </p:nvSpPr>
        <p:spPr>
          <a:xfrm>
            <a:off x="1020726" y="1435395"/>
            <a:ext cx="9817080" cy="646331"/>
          </a:xfrm>
          <a:prstGeom prst="rect">
            <a:avLst/>
          </a:prstGeom>
          <a:noFill/>
        </p:spPr>
        <p:txBody>
          <a:bodyPr wrap="square" rtlCol="0">
            <a:spAutoFit/>
          </a:bodyPr>
          <a:lstStyle/>
          <a:p>
            <a:pPr algn="ctr"/>
            <a:r>
              <a:rPr lang="en-US" dirty="0" smtClean="0"/>
              <a:t>It is important to give others and your self some space so you are not too close to someone or something. </a:t>
            </a:r>
            <a:endParaRPr lang="en-GB" dirty="0"/>
          </a:p>
        </p:txBody>
      </p:sp>
    </p:spTree>
    <p:extLst>
      <p:ext uri="{BB962C8B-B14F-4D97-AF65-F5344CB8AC3E}">
        <p14:creationId xmlns:p14="http://schemas.microsoft.com/office/powerpoint/2010/main" val="928861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0400" y="609600"/>
            <a:ext cx="11201400" cy="1323439"/>
          </a:xfrm>
          <a:prstGeom prst="rect">
            <a:avLst/>
          </a:prstGeom>
          <a:noFill/>
        </p:spPr>
        <p:txBody>
          <a:bodyPr wrap="square" rtlCol="0">
            <a:spAutoFit/>
          </a:bodyPr>
          <a:lstStyle/>
          <a:p>
            <a:pPr algn="ctr"/>
            <a:r>
              <a:rPr lang="en-US" sz="4000" dirty="0" smtClean="0"/>
              <a:t>Explain: </a:t>
            </a:r>
            <a:r>
              <a:rPr lang="en-US" sz="4000" dirty="0"/>
              <a:t>Body Privacy</a:t>
            </a: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p:cNvSpPr txBox="1"/>
          <p:nvPr/>
        </p:nvSpPr>
        <p:spPr>
          <a:xfrm>
            <a:off x="155575" y="5232400"/>
            <a:ext cx="11201400" cy="1077218"/>
          </a:xfrm>
          <a:prstGeom prst="rect">
            <a:avLst/>
          </a:prstGeom>
          <a:solidFill>
            <a:schemeClr val="accent1">
              <a:lumMod val="60000"/>
              <a:lumOff val="40000"/>
            </a:schemeClr>
          </a:solidFill>
        </p:spPr>
        <p:txBody>
          <a:bodyPr wrap="square" rtlCol="0">
            <a:spAutoFit/>
          </a:bodyPr>
          <a:lstStyle/>
          <a:p>
            <a:pPr algn="ctr"/>
            <a:r>
              <a:rPr lang="en-US" sz="3200" dirty="0" smtClean="0"/>
              <a:t>Explain: Your body belongs to you. If you don’t want anyone to touch you then you need to say ‘stop’. </a:t>
            </a:r>
            <a:endParaRPr lang="en-US" sz="3200" dirty="0"/>
          </a:p>
        </p:txBody>
      </p:sp>
      <p:pic>
        <p:nvPicPr>
          <p:cNvPr id="1026" name="Picture 2" descr="Child Body Outline Vector Art, Icons, and Graphics for Free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775" y="1271319"/>
            <a:ext cx="3694123" cy="36941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42121" y="1920726"/>
            <a:ext cx="6614854" cy="3323987"/>
          </a:xfrm>
          <a:prstGeom prst="rect">
            <a:avLst/>
          </a:prstGeom>
          <a:noFill/>
        </p:spPr>
        <p:txBody>
          <a:bodyPr wrap="square" rtlCol="0">
            <a:spAutoFit/>
          </a:bodyPr>
          <a:lstStyle/>
          <a:p>
            <a:r>
              <a:rPr lang="en-US" sz="2400" dirty="0" smtClean="0"/>
              <a:t>We have private body parts. </a:t>
            </a:r>
          </a:p>
          <a:p>
            <a:endParaRPr lang="en-US" sz="2400" dirty="0"/>
          </a:p>
          <a:p>
            <a:r>
              <a:rPr lang="en-US" sz="2400" dirty="0" smtClean="0"/>
              <a:t>What are your private body parts? </a:t>
            </a:r>
          </a:p>
          <a:p>
            <a:endParaRPr lang="en-US" sz="2400" dirty="0" smtClean="0"/>
          </a:p>
          <a:p>
            <a:r>
              <a:rPr lang="en-US" sz="2400" dirty="0"/>
              <a:t>We should keep these body parts covered because they belong to us. </a:t>
            </a:r>
            <a:endParaRPr lang="en-GB" sz="2400" dirty="0"/>
          </a:p>
          <a:p>
            <a:endParaRPr lang="en-US" sz="2400" dirty="0"/>
          </a:p>
          <a:p>
            <a:endParaRPr lang="en-US" sz="2400" dirty="0"/>
          </a:p>
          <a:p>
            <a:endParaRPr lang="en-US" dirty="0" smtClean="0"/>
          </a:p>
        </p:txBody>
      </p:sp>
    </p:spTree>
    <p:extLst>
      <p:ext uri="{BB962C8B-B14F-4D97-AF65-F5344CB8AC3E}">
        <p14:creationId xmlns:p14="http://schemas.microsoft.com/office/powerpoint/2010/main" val="2971709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5175" y="556666"/>
            <a:ext cx="11201400" cy="1815882"/>
          </a:xfrm>
          <a:prstGeom prst="rect">
            <a:avLst/>
          </a:prstGeom>
          <a:noFill/>
        </p:spPr>
        <p:txBody>
          <a:bodyPr wrap="square" rtlCol="0">
            <a:spAutoFit/>
          </a:bodyPr>
          <a:lstStyle/>
          <a:p>
            <a:pPr algn="ctr"/>
            <a:r>
              <a:rPr lang="en-US" sz="3600" dirty="0" smtClean="0">
                <a:solidFill>
                  <a:srgbClr val="1F1F1F"/>
                </a:solidFill>
                <a:latin typeface="Google Sans"/>
              </a:rPr>
              <a:t>Rules and social expectations</a:t>
            </a:r>
          </a:p>
          <a:p>
            <a:pPr algn="ctr"/>
            <a:r>
              <a:rPr lang="en-US" sz="3600" dirty="0" smtClean="0">
                <a:solidFill>
                  <a:srgbClr val="1F1F1F"/>
                </a:solidFill>
                <a:latin typeface="Google Sans"/>
              </a:rPr>
              <a:t>Explain: </a:t>
            </a:r>
            <a:r>
              <a:rPr lang="en-US" sz="3600" dirty="0">
                <a:solidFill>
                  <a:srgbClr val="1F1F1F"/>
                </a:solidFill>
                <a:latin typeface="Google Sans"/>
              </a:rPr>
              <a:t>How Consent Works</a:t>
            </a: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Fish | Love Food Hate Wast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Fish | Love Food Hate Wast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Simple Roast Chicken Recipe | Epicuriou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1786270" y="1846836"/>
            <a:ext cx="8995144" cy="4431983"/>
          </a:xfrm>
          <a:prstGeom prst="rect">
            <a:avLst/>
          </a:prstGeom>
          <a:noFill/>
        </p:spPr>
        <p:txBody>
          <a:bodyPr wrap="square" rtlCol="0">
            <a:spAutoFit/>
          </a:bodyPr>
          <a:lstStyle/>
          <a:p>
            <a:r>
              <a:rPr lang="en-US" sz="2400" dirty="0" smtClean="0"/>
              <a:t>It is important to ask someone if you can touch them before you do.</a:t>
            </a:r>
          </a:p>
          <a:p>
            <a:r>
              <a:rPr lang="en-US" sz="2400" dirty="0" smtClean="0"/>
              <a:t>It is also important for others to ask you for you for your consent before they touch you. </a:t>
            </a:r>
          </a:p>
          <a:p>
            <a:endParaRPr lang="en-US" sz="2400" dirty="0"/>
          </a:p>
          <a:p>
            <a:r>
              <a:rPr lang="en-US" sz="2400" dirty="0" smtClean="0"/>
              <a:t>Examples:</a:t>
            </a:r>
          </a:p>
          <a:p>
            <a:pPr marL="342900" indent="-342900">
              <a:buFont typeface="Arial" panose="020B0604020202020204" pitchFamily="34" charset="0"/>
              <a:buChar char="•"/>
            </a:pPr>
            <a:r>
              <a:rPr lang="en-US" sz="2400" dirty="0" smtClean="0"/>
              <a:t>Nappy changing </a:t>
            </a:r>
          </a:p>
          <a:p>
            <a:pPr marL="342900" indent="-342900">
              <a:buFont typeface="Arial" panose="020B0604020202020204" pitchFamily="34" charset="0"/>
              <a:buChar char="•"/>
            </a:pPr>
            <a:r>
              <a:rPr lang="en-US" sz="2400" dirty="0" smtClean="0"/>
              <a:t>Giving or receiving a massage </a:t>
            </a:r>
          </a:p>
          <a:p>
            <a:pPr marL="342900" indent="-342900">
              <a:buFont typeface="Arial" panose="020B0604020202020204" pitchFamily="34" charset="0"/>
              <a:buChar char="•"/>
            </a:pPr>
            <a:r>
              <a:rPr lang="en-US" sz="2400" dirty="0" smtClean="0"/>
              <a:t>Holding hands </a:t>
            </a:r>
          </a:p>
          <a:p>
            <a:pPr marL="342900" indent="-342900">
              <a:buFont typeface="Arial" panose="020B0604020202020204" pitchFamily="34" charset="0"/>
              <a:buChar char="•"/>
            </a:pPr>
            <a:r>
              <a:rPr lang="en-US" sz="2400" dirty="0" smtClean="0"/>
              <a:t>Helping with clothing </a:t>
            </a:r>
            <a:endParaRPr lang="en-GB" sz="2400" dirty="0"/>
          </a:p>
          <a:p>
            <a:endParaRPr lang="en-US" sz="2400" dirty="0"/>
          </a:p>
          <a:p>
            <a:endParaRPr lang="en-US" sz="2400" dirty="0"/>
          </a:p>
          <a:p>
            <a:endParaRPr lang="en-US" dirty="0" smtClean="0"/>
          </a:p>
        </p:txBody>
      </p:sp>
      <p:pic>
        <p:nvPicPr>
          <p:cNvPr id="2050" name="Picture 2" descr="9,152 Child Changing Clothes Royalty-Free Photos and Stock Image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6779" y="3335965"/>
            <a:ext cx="2505378" cy="157003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iaper Change Cartoon Royalty-Free Images, Stock Photos &amp; Picture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3298" y="3067847"/>
            <a:ext cx="3073103" cy="224848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924494" y="5316334"/>
            <a:ext cx="9452343" cy="1200329"/>
          </a:xfrm>
          <a:prstGeom prst="rect">
            <a:avLst/>
          </a:prstGeom>
          <a:solidFill>
            <a:schemeClr val="accent1">
              <a:lumMod val="60000"/>
              <a:lumOff val="40000"/>
            </a:schemeClr>
          </a:solidFill>
        </p:spPr>
        <p:txBody>
          <a:bodyPr wrap="square">
            <a:spAutoFit/>
          </a:bodyPr>
          <a:lstStyle/>
          <a:p>
            <a:r>
              <a:rPr lang="en-US" dirty="0" smtClean="0"/>
              <a:t>Practice: </a:t>
            </a:r>
          </a:p>
          <a:p>
            <a:pPr marL="285750" indent="-285750">
              <a:buFont typeface="Arial" panose="020B0604020202020204" pitchFamily="34" charset="0"/>
              <a:buChar char="•"/>
            </a:pPr>
            <a:r>
              <a:rPr lang="en-US" dirty="0" smtClean="0"/>
              <a:t>What can you say if you want to hold your friends hand?</a:t>
            </a:r>
          </a:p>
          <a:p>
            <a:pPr marL="285750" indent="-285750">
              <a:buFont typeface="Arial" panose="020B0604020202020204" pitchFamily="34" charset="0"/>
              <a:buChar char="•"/>
            </a:pPr>
            <a:r>
              <a:rPr lang="en-US" dirty="0" smtClean="0"/>
              <a:t>What can you say if you want to help your friend put their coat on? </a:t>
            </a:r>
          </a:p>
          <a:p>
            <a:r>
              <a:rPr lang="en-US" dirty="0" smtClean="0"/>
              <a:t> </a:t>
            </a:r>
            <a:endParaRPr lang="en-US" dirty="0"/>
          </a:p>
        </p:txBody>
      </p:sp>
    </p:spTree>
    <p:extLst>
      <p:ext uri="{BB962C8B-B14F-4D97-AF65-F5344CB8AC3E}">
        <p14:creationId xmlns:p14="http://schemas.microsoft.com/office/powerpoint/2010/main" val="341078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5175" y="556666"/>
            <a:ext cx="11201400" cy="1261884"/>
          </a:xfrm>
          <a:prstGeom prst="rect">
            <a:avLst/>
          </a:prstGeom>
          <a:noFill/>
        </p:spPr>
        <p:txBody>
          <a:bodyPr wrap="square" rtlCol="0">
            <a:spAutoFit/>
          </a:bodyPr>
          <a:lstStyle/>
          <a:p>
            <a:pPr algn="ctr"/>
            <a:r>
              <a:rPr lang="en-US" sz="3600" dirty="0" smtClean="0">
                <a:solidFill>
                  <a:srgbClr val="1F1F1F"/>
                </a:solidFill>
                <a:latin typeface="Google Sans"/>
              </a:rPr>
              <a:t>Explain: Privacy when going to the toilet </a:t>
            </a:r>
            <a:endParaRPr lang="en-US" sz="3600" dirty="0">
              <a:solidFill>
                <a:srgbClr val="1F1F1F"/>
              </a:solidFill>
              <a:latin typeface="Google Sans"/>
            </a:endParaRP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Fish | Love Food Hate Wast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Fish | Love Food Hate Wast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Simple Roast Chicken Recipe | Epicuriou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p:cNvSpPr/>
          <p:nvPr/>
        </p:nvSpPr>
        <p:spPr>
          <a:xfrm>
            <a:off x="460374" y="5397500"/>
            <a:ext cx="8287469" cy="923330"/>
          </a:xfrm>
          <a:prstGeom prst="rect">
            <a:avLst/>
          </a:prstGeom>
          <a:solidFill>
            <a:schemeClr val="accent1">
              <a:lumMod val="60000"/>
              <a:lumOff val="40000"/>
            </a:schemeClr>
          </a:solidFill>
        </p:spPr>
        <p:txBody>
          <a:bodyPr wrap="square">
            <a:spAutoFit/>
          </a:bodyPr>
          <a:lstStyle/>
          <a:p>
            <a:r>
              <a:rPr lang="en-US" dirty="0" smtClean="0"/>
              <a:t>Explain they will see this right in the toilets because they have the right to privacy and should have their door closed when they use the toilet so nobody else can see them.</a:t>
            </a:r>
          </a:p>
          <a:p>
            <a:r>
              <a:rPr lang="en-US" dirty="0" smtClean="0"/>
              <a:t> </a:t>
            </a:r>
            <a:endParaRPr lang="en-US"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47842" y="5397500"/>
            <a:ext cx="3163455" cy="923330"/>
          </a:xfrm>
          <a:prstGeom prst="rect">
            <a:avLst/>
          </a:prstGeom>
        </p:spPr>
      </p:pic>
      <p:pic>
        <p:nvPicPr>
          <p:cNvPr id="3074" name="Picture 2" descr="Toilet Cartoon Images - Free Download on Freepi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3671" y="1410348"/>
            <a:ext cx="3779838" cy="377983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765175" y="2251950"/>
            <a:ext cx="6468509" cy="2585323"/>
          </a:xfrm>
          <a:prstGeom prst="rect">
            <a:avLst/>
          </a:prstGeom>
          <a:noFill/>
        </p:spPr>
        <p:txBody>
          <a:bodyPr wrap="square" rtlCol="0">
            <a:spAutoFit/>
          </a:bodyPr>
          <a:lstStyle/>
          <a:p>
            <a:r>
              <a:rPr lang="en-US" sz="2400" dirty="0" smtClean="0"/>
              <a:t>You must close the door when you go to the toilet. </a:t>
            </a:r>
          </a:p>
          <a:p>
            <a:endParaRPr lang="en-US" sz="2400" dirty="0"/>
          </a:p>
          <a:p>
            <a:r>
              <a:rPr lang="en-US" sz="2400" dirty="0" smtClean="0"/>
              <a:t>It is important nobody sees you private body parts</a:t>
            </a:r>
          </a:p>
          <a:p>
            <a:endParaRPr lang="en-US" sz="2400" dirty="0"/>
          </a:p>
          <a:p>
            <a:r>
              <a:rPr lang="en-US" sz="2400" dirty="0" smtClean="0"/>
              <a:t> </a:t>
            </a:r>
          </a:p>
          <a:p>
            <a:endParaRPr lang="en-US" sz="2400" dirty="0"/>
          </a:p>
          <a:p>
            <a:endParaRPr lang="en-US" dirty="0" smtClean="0"/>
          </a:p>
        </p:txBody>
      </p:sp>
    </p:spTree>
    <p:extLst>
      <p:ext uri="{BB962C8B-B14F-4D97-AF65-F5344CB8AC3E}">
        <p14:creationId xmlns:p14="http://schemas.microsoft.com/office/powerpoint/2010/main" val="1673709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ge 2 | Animated Door Illustration Images - Free Download on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316" y="1218385"/>
            <a:ext cx="10360928" cy="51142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oilet Cartoon Images - Free Download on Freepi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12154" y="3132822"/>
            <a:ext cx="1481708" cy="14817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65175" y="556666"/>
            <a:ext cx="11201400" cy="1323439"/>
          </a:xfrm>
          <a:prstGeom prst="rect">
            <a:avLst/>
          </a:prstGeom>
          <a:noFill/>
        </p:spPr>
        <p:txBody>
          <a:bodyPr wrap="square" rtlCol="0">
            <a:spAutoFit/>
          </a:bodyPr>
          <a:lstStyle/>
          <a:p>
            <a:pPr algn="ctr"/>
            <a:r>
              <a:rPr lang="en-US" sz="4000" dirty="0" smtClean="0"/>
              <a:t>You should close the door when you go to the toilet so others cant see you. </a:t>
            </a:r>
            <a:endParaRPr lang="en-US" sz="4000" dirty="0"/>
          </a:p>
        </p:txBody>
      </p:sp>
      <p:pic>
        <p:nvPicPr>
          <p:cNvPr id="7" name="Picture 2" descr="Tick Animation Stock Video Footage for Free Download"/>
          <p:cNvPicPr>
            <a:picLocks noChangeAspect="1" noChangeArrowheads="1"/>
          </p:cNvPicPr>
          <p:nvPr/>
        </p:nvPicPr>
        <p:blipFill rotWithShape="1">
          <a:blip r:embed="rId4">
            <a:extLst>
              <a:ext uri="{28A0092B-C50C-407E-A947-70E740481C1C}">
                <a14:useLocalDpi xmlns:a14="http://schemas.microsoft.com/office/drawing/2010/main" val="0"/>
              </a:ext>
            </a:extLst>
          </a:blip>
          <a:srcRect l="35548" t="21767" r="34977" b="37488"/>
          <a:stretch/>
        </p:blipFill>
        <p:spPr bwMode="auto">
          <a:xfrm>
            <a:off x="3036998" y="5728102"/>
            <a:ext cx="999461" cy="77617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ross Mark Stock Video Footage for Free Download"/>
          <p:cNvPicPr>
            <a:picLocks noChangeAspect="1" noChangeArrowheads="1"/>
          </p:cNvPicPr>
          <p:nvPr/>
        </p:nvPicPr>
        <p:blipFill rotWithShape="1">
          <a:blip r:embed="rId5">
            <a:extLst>
              <a:ext uri="{28A0092B-C50C-407E-A947-70E740481C1C}">
                <a14:useLocalDpi xmlns:a14="http://schemas.microsoft.com/office/drawing/2010/main" val="0"/>
              </a:ext>
            </a:extLst>
          </a:blip>
          <a:srcRect l="35861" t="26233" r="34664" b="25209"/>
          <a:stretch/>
        </p:blipFill>
        <p:spPr bwMode="auto">
          <a:xfrm>
            <a:off x="6917011" y="5728102"/>
            <a:ext cx="838628" cy="776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05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5175" y="617536"/>
            <a:ext cx="11201400" cy="1261884"/>
          </a:xfrm>
          <a:prstGeom prst="rect">
            <a:avLst/>
          </a:prstGeom>
          <a:noFill/>
        </p:spPr>
        <p:txBody>
          <a:bodyPr wrap="square" rtlCol="0">
            <a:spAutoFit/>
          </a:bodyPr>
          <a:lstStyle/>
          <a:p>
            <a:pPr algn="ctr"/>
            <a:r>
              <a:rPr lang="en-US" sz="3600" dirty="0" smtClean="0">
                <a:solidFill>
                  <a:srgbClr val="1F1F1F"/>
                </a:solidFill>
                <a:latin typeface="Google Sans"/>
              </a:rPr>
              <a:t>Difference between secrets and surprises</a:t>
            </a:r>
            <a:endParaRPr lang="en-US" sz="3600" dirty="0">
              <a:solidFill>
                <a:srgbClr val="1F1F1F"/>
              </a:solidFill>
              <a:latin typeface="Google Sans"/>
            </a:endParaRP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Fish | Love Food Hate Wast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Fish | Love Food Hate Wast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Simple Roast Chicken Recipe | Epicuriou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TextBox 11"/>
          <p:cNvSpPr txBox="1"/>
          <p:nvPr/>
        </p:nvSpPr>
        <p:spPr>
          <a:xfrm>
            <a:off x="1069976" y="2132094"/>
            <a:ext cx="7414806" cy="3046988"/>
          </a:xfrm>
          <a:prstGeom prst="rect">
            <a:avLst/>
          </a:prstGeom>
          <a:noFill/>
        </p:spPr>
        <p:txBody>
          <a:bodyPr wrap="square" rtlCol="0">
            <a:spAutoFit/>
          </a:bodyPr>
          <a:lstStyle/>
          <a:p>
            <a:r>
              <a:rPr lang="en-US" sz="2400" dirty="0" smtClean="0">
                <a:solidFill>
                  <a:schemeClr val="accent5">
                    <a:lumMod val="75000"/>
                  </a:schemeClr>
                </a:solidFill>
              </a:rPr>
              <a:t>Secret: Is when someone tells you not to share something with anyone else. (If this is making you sad or is wrong then you must share this with you parents, siblings or teachers) </a:t>
            </a:r>
          </a:p>
          <a:p>
            <a:endParaRPr lang="en-US" sz="2400" dirty="0"/>
          </a:p>
          <a:p>
            <a:r>
              <a:rPr lang="en-US" sz="2400" dirty="0" smtClean="0">
                <a:solidFill>
                  <a:schemeClr val="accent6">
                    <a:lumMod val="75000"/>
                  </a:schemeClr>
                </a:solidFill>
              </a:rPr>
              <a:t>Surprise: Is when you are planning something special for someone and then you will share it with them e.g. birthday or a present </a:t>
            </a:r>
            <a:endParaRPr lang="en-US" sz="2800" dirty="0">
              <a:solidFill>
                <a:schemeClr val="accent6">
                  <a:lumMod val="75000"/>
                </a:schemeClr>
              </a:solidFill>
            </a:endParaRPr>
          </a:p>
        </p:txBody>
      </p:sp>
      <p:pic>
        <p:nvPicPr>
          <p:cNvPr id="5124" name="Picture 4" descr="Uhh Hush Sticker - Uhh Hush Shh - Discover &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884906" y="2132094"/>
            <a:ext cx="2634987" cy="2634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7274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398</Words>
  <Application>Microsoft Office PowerPoint</Application>
  <PresentationFormat>Widescreen</PresentationFormat>
  <Paragraphs>43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Google Sans</vt:lpstr>
      <vt:lpstr>Office Theme</vt:lpstr>
      <vt:lpstr>PowerPoint Presentation</vt:lpstr>
      <vt:lpstr>What does privacy mean?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Sanam Parveen</dc:creator>
  <cp:lastModifiedBy>Sanam Parveen</cp:lastModifiedBy>
  <cp:revision>19</cp:revision>
  <cp:lastPrinted>2025-03-14T11:13:08Z</cp:lastPrinted>
  <dcterms:created xsi:type="dcterms:W3CDTF">2025-03-14T09:59:59Z</dcterms:created>
  <dcterms:modified xsi:type="dcterms:W3CDTF">2025-03-28T15:29:56Z</dcterms:modified>
</cp:coreProperties>
</file>