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72" r:id="rId6"/>
    <p:sldId id="273" r:id="rId7"/>
    <p:sldId id="271" r:id="rId8"/>
    <p:sldId id="261" r:id="rId9"/>
    <p:sldId id="270" r:id="rId10"/>
  </p:sldIdLst>
  <p:sldSz cx="12192000" cy="6858000"/>
  <p:notesSz cx="6797675" cy="987266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57" d="100"/>
          <a:sy n="57" d="100"/>
        </p:scale>
        <p:origin x="72" y="3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71F959-5ACA-4292-A633-ABC1698BF9B7}" type="datetimeFigureOut">
              <a:rPr lang="en-GB" smtClean="0"/>
              <a:t>20/03/2025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EA86899-F48E-43A1-B9BE-0A42384201BC}" type="slidenum">
              <a:rPr lang="en-GB" smtClean="0"/>
              <a:t>‹#›</a:t>
            </a:fld>
            <a:endParaRPr lang="en-GB"/>
          </a:p>
        </p:txBody>
      </p:sp>
    </p:spTree>
    <p:extLst>
      <p:ext uri="{BB962C8B-B14F-4D97-AF65-F5344CB8AC3E}">
        <p14:creationId xmlns:p14="http://schemas.microsoft.com/office/powerpoint/2010/main" val="19537608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71F959-5ACA-4292-A633-ABC1698BF9B7}" type="datetimeFigureOut">
              <a:rPr lang="en-GB" smtClean="0"/>
              <a:t>20/03/2025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EA86899-F48E-43A1-B9BE-0A42384201BC}" type="slidenum">
              <a:rPr lang="en-GB" smtClean="0"/>
              <a:t>‹#›</a:t>
            </a:fld>
            <a:endParaRPr lang="en-GB"/>
          </a:p>
        </p:txBody>
      </p:sp>
    </p:spTree>
    <p:extLst>
      <p:ext uri="{BB962C8B-B14F-4D97-AF65-F5344CB8AC3E}">
        <p14:creationId xmlns:p14="http://schemas.microsoft.com/office/powerpoint/2010/main" val="4572724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271F959-5ACA-4292-A633-ABC1698BF9B7}" type="datetimeFigureOut">
              <a:rPr lang="en-GB" smtClean="0"/>
              <a:t>20/03/2025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EA86899-F48E-43A1-B9BE-0A42384201BC}" type="slidenum">
              <a:rPr lang="en-GB" smtClean="0"/>
              <a:t>‹#›</a:t>
            </a:fld>
            <a:endParaRPr lang="en-GB"/>
          </a:p>
        </p:txBody>
      </p:sp>
    </p:spTree>
    <p:extLst>
      <p:ext uri="{BB962C8B-B14F-4D97-AF65-F5344CB8AC3E}">
        <p14:creationId xmlns:p14="http://schemas.microsoft.com/office/powerpoint/2010/main" val="28990277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71F959-5ACA-4292-A633-ABC1698BF9B7}" type="datetimeFigureOut">
              <a:rPr lang="en-GB" smtClean="0"/>
              <a:t>20/03/2025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EA86899-F48E-43A1-B9BE-0A42384201BC}" type="slidenum">
              <a:rPr lang="en-GB" smtClean="0"/>
              <a:t>‹#›</a:t>
            </a:fld>
            <a:endParaRPr lang="en-GB"/>
          </a:p>
        </p:txBody>
      </p:sp>
    </p:spTree>
    <p:extLst>
      <p:ext uri="{BB962C8B-B14F-4D97-AF65-F5344CB8AC3E}">
        <p14:creationId xmlns:p14="http://schemas.microsoft.com/office/powerpoint/2010/main" val="766233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71F959-5ACA-4292-A633-ABC1698BF9B7}" type="datetimeFigureOut">
              <a:rPr lang="en-GB" smtClean="0"/>
              <a:t>20/03/2025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EA86899-F48E-43A1-B9BE-0A42384201BC}" type="slidenum">
              <a:rPr lang="en-GB" smtClean="0"/>
              <a:t>‹#›</a:t>
            </a:fld>
            <a:endParaRPr lang="en-GB"/>
          </a:p>
        </p:txBody>
      </p:sp>
    </p:spTree>
    <p:extLst>
      <p:ext uri="{BB962C8B-B14F-4D97-AF65-F5344CB8AC3E}">
        <p14:creationId xmlns:p14="http://schemas.microsoft.com/office/powerpoint/2010/main" val="37184584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71F959-5ACA-4292-A633-ABC1698BF9B7}" type="datetimeFigureOut">
              <a:rPr lang="en-GB" smtClean="0"/>
              <a:t>20/03/2025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EA86899-F48E-43A1-B9BE-0A42384201BC}" type="slidenum">
              <a:rPr lang="en-GB" smtClean="0"/>
              <a:t>‹#›</a:t>
            </a:fld>
            <a:endParaRPr lang="en-GB"/>
          </a:p>
        </p:txBody>
      </p:sp>
    </p:spTree>
    <p:extLst>
      <p:ext uri="{BB962C8B-B14F-4D97-AF65-F5344CB8AC3E}">
        <p14:creationId xmlns:p14="http://schemas.microsoft.com/office/powerpoint/2010/main" val="36221897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71F959-5ACA-4292-A633-ABC1698BF9B7}" type="datetimeFigureOut">
              <a:rPr lang="en-GB" smtClean="0"/>
              <a:t>20/03/2025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EA86899-F48E-43A1-B9BE-0A42384201BC}" type="slidenum">
              <a:rPr lang="en-GB" smtClean="0"/>
              <a:t>‹#›</a:t>
            </a:fld>
            <a:endParaRPr lang="en-GB"/>
          </a:p>
        </p:txBody>
      </p:sp>
    </p:spTree>
    <p:extLst>
      <p:ext uri="{BB962C8B-B14F-4D97-AF65-F5344CB8AC3E}">
        <p14:creationId xmlns:p14="http://schemas.microsoft.com/office/powerpoint/2010/main" val="3224306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271F959-5ACA-4292-A633-ABC1698BF9B7}" type="datetimeFigureOut">
              <a:rPr lang="en-GB" smtClean="0"/>
              <a:t>20/03/2025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EA86899-F48E-43A1-B9BE-0A42384201BC}" type="slidenum">
              <a:rPr lang="en-GB" smtClean="0"/>
              <a:t>‹#›</a:t>
            </a:fld>
            <a:endParaRPr lang="en-GB"/>
          </a:p>
        </p:txBody>
      </p:sp>
    </p:spTree>
    <p:extLst>
      <p:ext uri="{BB962C8B-B14F-4D97-AF65-F5344CB8AC3E}">
        <p14:creationId xmlns:p14="http://schemas.microsoft.com/office/powerpoint/2010/main" val="9639213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271F959-5ACA-4292-A633-ABC1698BF9B7}" type="datetimeFigureOut">
              <a:rPr lang="en-GB" smtClean="0"/>
              <a:t>20/03/2025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EA86899-F48E-43A1-B9BE-0A42384201BC}" type="slidenum">
              <a:rPr lang="en-GB" smtClean="0"/>
              <a:t>‹#›</a:t>
            </a:fld>
            <a:endParaRPr lang="en-GB"/>
          </a:p>
        </p:txBody>
      </p:sp>
    </p:spTree>
    <p:extLst>
      <p:ext uri="{BB962C8B-B14F-4D97-AF65-F5344CB8AC3E}">
        <p14:creationId xmlns:p14="http://schemas.microsoft.com/office/powerpoint/2010/main" val="15458717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71F959-5ACA-4292-A633-ABC1698BF9B7}" type="datetimeFigureOut">
              <a:rPr lang="en-GB" smtClean="0"/>
              <a:t>20/03/2025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EA86899-F48E-43A1-B9BE-0A42384201BC}" type="slidenum">
              <a:rPr lang="en-GB" smtClean="0"/>
              <a:t>‹#›</a:t>
            </a:fld>
            <a:endParaRPr lang="en-GB"/>
          </a:p>
        </p:txBody>
      </p:sp>
    </p:spTree>
    <p:extLst>
      <p:ext uri="{BB962C8B-B14F-4D97-AF65-F5344CB8AC3E}">
        <p14:creationId xmlns:p14="http://schemas.microsoft.com/office/powerpoint/2010/main" val="28105164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71F959-5ACA-4292-A633-ABC1698BF9B7}" type="datetimeFigureOut">
              <a:rPr lang="en-GB" smtClean="0"/>
              <a:t>20/03/2025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EA86899-F48E-43A1-B9BE-0A42384201BC}" type="slidenum">
              <a:rPr lang="en-GB" smtClean="0"/>
              <a:t>‹#›</a:t>
            </a:fld>
            <a:endParaRPr lang="en-GB"/>
          </a:p>
        </p:txBody>
      </p:sp>
    </p:spTree>
    <p:extLst>
      <p:ext uri="{BB962C8B-B14F-4D97-AF65-F5344CB8AC3E}">
        <p14:creationId xmlns:p14="http://schemas.microsoft.com/office/powerpoint/2010/main" val="1978438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71F959-5ACA-4292-A633-ABC1698BF9B7}" type="datetimeFigureOut">
              <a:rPr lang="en-GB" smtClean="0"/>
              <a:t>20/03/2025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EA86899-F48E-43A1-B9BE-0A42384201BC}" type="slidenum">
              <a:rPr lang="en-GB" smtClean="0"/>
              <a:t>‹#›</a:t>
            </a:fld>
            <a:endParaRPr lang="en-GB"/>
          </a:p>
        </p:txBody>
      </p:sp>
    </p:spTree>
    <p:extLst>
      <p:ext uri="{BB962C8B-B14F-4D97-AF65-F5344CB8AC3E}">
        <p14:creationId xmlns:p14="http://schemas.microsoft.com/office/powerpoint/2010/main" val="26260811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image" Target="../media/image6.pn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5322" y="1625809"/>
            <a:ext cx="11485714" cy="3352381"/>
          </a:xfrm>
          <a:prstGeom prst="rect">
            <a:avLst/>
          </a:prstGeom>
        </p:spPr>
      </p:pic>
    </p:spTree>
    <p:extLst>
      <p:ext uri="{BB962C8B-B14F-4D97-AF65-F5344CB8AC3E}">
        <p14:creationId xmlns:p14="http://schemas.microsoft.com/office/powerpoint/2010/main" val="5148568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90600" y="1266825"/>
            <a:ext cx="10109200" cy="4054475"/>
          </a:xfrm>
        </p:spPr>
        <p:txBody>
          <a:bodyPr>
            <a:normAutofit fontScale="90000"/>
          </a:bodyPr>
          <a:lstStyle/>
          <a:p>
            <a:pPr algn="ctr"/>
            <a:r>
              <a:rPr lang="en-US" b="1" dirty="0" smtClean="0"/>
              <a:t>What is healthy food?</a:t>
            </a:r>
            <a:br>
              <a:rPr lang="en-US" b="1" dirty="0" smtClean="0"/>
            </a:br>
            <a:r>
              <a:rPr lang="en-US" b="1" dirty="0"/>
              <a:t/>
            </a:r>
            <a:br>
              <a:rPr lang="en-US" b="1" dirty="0"/>
            </a:br>
            <a:r>
              <a:rPr lang="en-US" sz="3200" b="1" dirty="0" smtClean="0">
                <a:solidFill>
                  <a:schemeClr val="accent1">
                    <a:lumMod val="50000"/>
                  </a:schemeClr>
                </a:solidFill>
              </a:rPr>
              <a:t>-Food that is good for our bodies</a:t>
            </a:r>
            <a:br>
              <a:rPr lang="en-US" sz="3200" b="1" dirty="0" smtClean="0">
                <a:solidFill>
                  <a:schemeClr val="accent1">
                    <a:lumMod val="50000"/>
                  </a:schemeClr>
                </a:solidFill>
              </a:rPr>
            </a:br>
            <a:r>
              <a:rPr lang="en-US" sz="3200" b="1" dirty="0" smtClean="0">
                <a:solidFill>
                  <a:schemeClr val="accent1">
                    <a:lumMod val="50000"/>
                  </a:schemeClr>
                </a:solidFill>
              </a:rPr>
              <a:t>-We should eat lots of healthy </a:t>
            </a:r>
            <a:r>
              <a:rPr lang="en-US" sz="3200" b="1" dirty="0" smtClean="0">
                <a:solidFill>
                  <a:schemeClr val="accent1">
                    <a:lumMod val="50000"/>
                  </a:schemeClr>
                </a:solidFill>
              </a:rPr>
              <a:t>food</a:t>
            </a:r>
            <a:br>
              <a:rPr lang="en-US" sz="3200" b="1" dirty="0" smtClean="0">
                <a:solidFill>
                  <a:schemeClr val="accent1">
                    <a:lumMod val="50000"/>
                  </a:schemeClr>
                </a:solidFill>
              </a:rPr>
            </a:br>
            <a:r>
              <a:rPr lang="en-US" sz="3200" b="1" dirty="0">
                <a:solidFill>
                  <a:schemeClr val="accent1">
                    <a:lumMod val="50000"/>
                  </a:schemeClr>
                </a:solidFill>
              </a:rPr>
              <a:t/>
            </a:r>
            <a:br>
              <a:rPr lang="en-US" sz="3200" b="1" dirty="0">
                <a:solidFill>
                  <a:schemeClr val="accent1">
                    <a:lumMod val="50000"/>
                  </a:schemeClr>
                </a:solidFill>
              </a:rPr>
            </a:br>
            <a:r>
              <a:rPr lang="en-US" sz="3200" b="1" dirty="0" smtClean="0">
                <a:solidFill>
                  <a:schemeClr val="accent1">
                    <a:lumMod val="50000"/>
                  </a:schemeClr>
                </a:solidFill>
              </a:rPr>
              <a:t/>
            </a:r>
            <a:br>
              <a:rPr lang="en-US" sz="3200" b="1" dirty="0" smtClean="0">
                <a:solidFill>
                  <a:schemeClr val="accent1">
                    <a:lumMod val="50000"/>
                  </a:schemeClr>
                </a:solidFill>
              </a:rPr>
            </a:br>
            <a:r>
              <a:rPr lang="en-US" sz="4000" b="1" dirty="0" smtClean="0"/>
              <a:t>Can you think of any foods that are healthy? </a:t>
            </a:r>
            <a:r>
              <a:rPr lang="en-US" sz="3200" b="1" dirty="0" smtClean="0">
                <a:solidFill>
                  <a:schemeClr val="accent1">
                    <a:lumMod val="50000"/>
                  </a:schemeClr>
                </a:solidFill>
              </a:rPr>
              <a:t/>
            </a:r>
            <a:br>
              <a:rPr lang="en-US" sz="3200" b="1" dirty="0" smtClean="0">
                <a:solidFill>
                  <a:schemeClr val="accent1">
                    <a:lumMod val="50000"/>
                  </a:schemeClr>
                </a:solidFill>
              </a:rPr>
            </a:br>
            <a:r>
              <a:rPr lang="en-US" sz="3200" b="1" dirty="0">
                <a:solidFill>
                  <a:schemeClr val="accent1">
                    <a:lumMod val="50000"/>
                  </a:schemeClr>
                </a:solidFill>
              </a:rPr>
              <a:t/>
            </a:r>
            <a:br>
              <a:rPr lang="en-US" sz="3200" b="1" dirty="0">
                <a:solidFill>
                  <a:schemeClr val="accent1">
                    <a:lumMod val="50000"/>
                  </a:schemeClr>
                </a:solidFill>
              </a:rPr>
            </a:br>
            <a:r>
              <a:rPr lang="en-US" b="1" dirty="0" smtClean="0"/>
              <a:t/>
            </a:r>
            <a:br>
              <a:rPr lang="en-US" b="1" dirty="0" smtClean="0"/>
            </a:br>
            <a:r>
              <a:rPr lang="en-US" b="1" dirty="0"/>
              <a:t/>
            </a:r>
            <a:br>
              <a:rPr lang="en-US" b="1" dirty="0"/>
            </a:br>
            <a:endParaRPr lang="en-GB" b="1" dirty="0"/>
          </a:p>
        </p:txBody>
      </p:sp>
    </p:spTree>
    <p:extLst>
      <p:ext uri="{BB962C8B-B14F-4D97-AF65-F5344CB8AC3E}">
        <p14:creationId xmlns:p14="http://schemas.microsoft.com/office/powerpoint/2010/main" val="347338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79449" y="571500"/>
            <a:ext cx="10718800" cy="707886"/>
          </a:xfrm>
          <a:prstGeom prst="rect">
            <a:avLst/>
          </a:prstGeom>
          <a:noFill/>
        </p:spPr>
        <p:txBody>
          <a:bodyPr wrap="square" rtlCol="0">
            <a:spAutoFit/>
          </a:bodyPr>
          <a:lstStyle/>
          <a:p>
            <a:pPr algn="ctr"/>
            <a:r>
              <a:rPr lang="en-US" sz="4000" dirty="0" smtClean="0"/>
              <a:t>Fruits and vegetables give us energy.</a:t>
            </a:r>
          </a:p>
        </p:txBody>
      </p:sp>
      <p:pic>
        <p:nvPicPr>
          <p:cNvPr id="3074" name="Picture 2" descr="Healthy foods to eat during cancer treatment | MD Anderson Cancer Cent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25699" y="1368286"/>
            <a:ext cx="7226301" cy="39072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539749" y="5461000"/>
            <a:ext cx="10718800" cy="707886"/>
          </a:xfrm>
          <a:prstGeom prst="rect">
            <a:avLst/>
          </a:prstGeom>
          <a:noFill/>
        </p:spPr>
        <p:txBody>
          <a:bodyPr wrap="square" rtlCol="0">
            <a:spAutoFit/>
          </a:bodyPr>
          <a:lstStyle/>
          <a:p>
            <a:pPr algn="ctr"/>
            <a:r>
              <a:rPr lang="en-US" sz="4000" dirty="0" smtClean="0"/>
              <a:t>What is your </a:t>
            </a:r>
            <a:r>
              <a:rPr lang="en-US" sz="4000" dirty="0" err="1" smtClean="0"/>
              <a:t>favourite</a:t>
            </a:r>
            <a:r>
              <a:rPr lang="en-US" sz="4000" dirty="0" smtClean="0"/>
              <a:t> fruit/ vegetable? </a:t>
            </a:r>
          </a:p>
        </p:txBody>
      </p:sp>
    </p:spTree>
    <p:extLst>
      <p:ext uri="{BB962C8B-B14F-4D97-AF65-F5344CB8AC3E}">
        <p14:creationId xmlns:p14="http://schemas.microsoft.com/office/powerpoint/2010/main" val="9288616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60400" y="609600"/>
            <a:ext cx="11201400" cy="1323439"/>
          </a:xfrm>
          <a:prstGeom prst="rect">
            <a:avLst/>
          </a:prstGeom>
          <a:noFill/>
        </p:spPr>
        <p:txBody>
          <a:bodyPr wrap="square" rtlCol="0">
            <a:spAutoFit/>
          </a:bodyPr>
          <a:lstStyle/>
          <a:p>
            <a:r>
              <a:rPr lang="en-US" sz="4000" dirty="0" smtClean="0"/>
              <a:t>Milk, yogurt and cheese help our bones grow strong.</a:t>
            </a:r>
          </a:p>
          <a:p>
            <a:endParaRPr lang="en-US" sz="4000" dirty="0"/>
          </a:p>
        </p:txBody>
      </p:sp>
      <p:pic>
        <p:nvPicPr>
          <p:cNvPr id="4098" name="Picture 2" descr="Unpasteurised Milk 1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0400" y="1933039"/>
            <a:ext cx="4286250" cy="428625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5,193 Yogurt Pot Stock Photos - Free &amp; Royalty-Free Stock Photos from  Dreamstim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26220" y="1747903"/>
            <a:ext cx="3021099" cy="4479389"/>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6" descr="The Many Different Types of Cheese | U.S. Dair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108" name="Picture 12" descr="GRATED MILD CHEDDAR CHEESE 2 KG BA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6167" b="23666"/>
          <a:stretch/>
        </p:blipFill>
        <p:spPr bwMode="auto">
          <a:xfrm>
            <a:off x="5426075" y="4587964"/>
            <a:ext cx="2803525" cy="1406435"/>
          </a:xfrm>
          <a:prstGeom prst="rect">
            <a:avLst/>
          </a:prstGeom>
          <a:noFill/>
          <a:extLst>
            <a:ext uri="{909E8E84-426E-40DD-AFC4-6F175D3DCCD1}">
              <a14:hiddenFill xmlns:a14="http://schemas.microsoft.com/office/drawing/2010/main">
                <a:solidFill>
                  <a:srgbClr val="FFFFFF"/>
                </a:solidFill>
              </a14:hiddenFill>
            </a:ext>
          </a:extLst>
        </p:spPr>
      </p:pic>
      <p:sp>
        <p:nvSpPr>
          <p:cNvPr id="7" name="AutoShape 14" descr="Dairylea UK | Hom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16" descr="from Kraft dairylea Stock Photo ..."/>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114" name="Picture 18" descr="Wedding Anniversary – B5105.com"/>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370312">
            <a:off x="5546684" y="2047420"/>
            <a:ext cx="1751412" cy="2255037"/>
          </a:xfrm>
          <a:prstGeom prst="rect">
            <a:avLst/>
          </a:prstGeom>
          <a:noFill/>
          <a:extLst>
            <a:ext uri="{909E8E84-426E-40DD-AFC4-6F175D3DCCD1}">
              <a14:hiddenFill xmlns:a14="http://schemas.microsoft.com/office/drawing/2010/main">
                <a:solidFill>
                  <a:srgbClr val="FFFFFF"/>
                </a:solidFill>
              </a14:hiddenFill>
            </a:ext>
          </a:extLst>
        </p:spPr>
      </p:pic>
      <p:pic>
        <p:nvPicPr>
          <p:cNvPr id="4116" name="Picture 20" descr="Strings &amp; Things Cheestrings 20g | Bestway Wholesale"/>
          <p:cNvPicPr>
            <a:picLocks noChangeAspect="1" noChangeArrowheads="1"/>
          </p:cNvPicPr>
          <p:nvPr/>
        </p:nvPicPr>
        <p:blipFill rotWithShape="1">
          <a:blip r:embed="rId6">
            <a:extLst>
              <a:ext uri="{28A0092B-C50C-407E-A947-70E740481C1C}">
                <a14:useLocalDpi xmlns:a14="http://schemas.microsoft.com/office/drawing/2010/main" val="0"/>
              </a:ext>
            </a:extLst>
          </a:blip>
          <a:srcRect l="35133" r="34200"/>
          <a:stretch/>
        </p:blipFill>
        <p:spPr bwMode="auto">
          <a:xfrm>
            <a:off x="7815325" y="1550695"/>
            <a:ext cx="1031094" cy="33622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17095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65175" y="556666"/>
            <a:ext cx="11201400" cy="1815882"/>
          </a:xfrm>
          <a:prstGeom prst="rect">
            <a:avLst/>
          </a:prstGeom>
          <a:noFill/>
        </p:spPr>
        <p:txBody>
          <a:bodyPr wrap="square" rtlCol="0">
            <a:spAutoFit/>
          </a:bodyPr>
          <a:lstStyle/>
          <a:p>
            <a:r>
              <a:rPr lang="en-US" sz="3600" dirty="0" smtClean="0"/>
              <a:t>Meat, chicken and fish give us protein and nutrients to build our muscles.</a:t>
            </a:r>
          </a:p>
          <a:p>
            <a:endParaRPr lang="en-US" sz="4000" dirty="0"/>
          </a:p>
        </p:txBody>
      </p:sp>
      <p:sp>
        <p:nvSpPr>
          <p:cNvPr id="2" name="AutoShape 6" descr="The Many Different Types of Cheese | U.S. Dair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14" descr="Dairylea UK | Hom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16" descr="from Kraft dairylea Stock Photo ..."/>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146" name="Picture 2" descr="For beginners, a guide to cooking all types of meat - The Washington Pos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40763" y="1536700"/>
            <a:ext cx="2813012" cy="1868309"/>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4" descr="Fish | Love Food Hate Waste"/>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6" descr="Fish | Love Food Hate Waste"/>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152" name="Picture 8" descr="Pan Fried Tilapia"/>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32456"/>
          <a:stretch/>
        </p:blipFill>
        <p:spPr bwMode="auto">
          <a:xfrm>
            <a:off x="917574" y="3604245"/>
            <a:ext cx="2460625" cy="2491755"/>
          </a:xfrm>
          <a:prstGeom prst="rect">
            <a:avLst/>
          </a:prstGeom>
          <a:noFill/>
          <a:extLst>
            <a:ext uri="{909E8E84-426E-40DD-AFC4-6F175D3DCCD1}">
              <a14:hiddenFill xmlns:a14="http://schemas.microsoft.com/office/drawing/2010/main">
                <a:solidFill>
                  <a:srgbClr val="FFFFFF"/>
                </a:solidFill>
              </a14:hiddenFill>
            </a:ext>
          </a:extLst>
        </p:spPr>
      </p:pic>
      <p:sp>
        <p:nvSpPr>
          <p:cNvPr id="6" name="AutoShape 10" descr="Simple Roast Chicken Recipe | Epicurious"/>
          <p:cNvSpPr>
            <a:spLocks noChangeAspect="1" noChangeArrowheads="1"/>
          </p:cNvSpPr>
          <p:nvPr/>
        </p:nvSpPr>
        <p:spPr bwMode="auto">
          <a:xfrm>
            <a:off x="917575" y="617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156" name="Picture 12" descr="Crispy Roast Chicken"/>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896591" y="1871484"/>
            <a:ext cx="3246616" cy="3246616"/>
          </a:xfrm>
          <a:prstGeom prst="rect">
            <a:avLst/>
          </a:prstGeom>
          <a:noFill/>
          <a:extLst>
            <a:ext uri="{909E8E84-426E-40DD-AFC4-6F175D3DCCD1}">
              <a14:hiddenFill xmlns:a14="http://schemas.microsoft.com/office/drawing/2010/main">
                <a:solidFill>
                  <a:srgbClr val="FFFFFF"/>
                </a:solidFill>
              </a14:hiddenFill>
            </a:ext>
          </a:extLst>
        </p:spPr>
      </p:pic>
      <p:pic>
        <p:nvPicPr>
          <p:cNvPr id="6158" name="Picture 14" descr="Breaded Fish Finger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99556" y="1691001"/>
            <a:ext cx="2790825" cy="1623396"/>
          </a:xfrm>
          <a:prstGeom prst="rect">
            <a:avLst/>
          </a:prstGeom>
          <a:noFill/>
          <a:extLst>
            <a:ext uri="{909E8E84-426E-40DD-AFC4-6F175D3DCCD1}">
              <a14:hiddenFill xmlns:a14="http://schemas.microsoft.com/office/drawing/2010/main">
                <a:solidFill>
                  <a:srgbClr val="FFFFFF"/>
                </a:solidFill>
              </a14:hiddenFill>
            </a:ext>
          </a:extLst>
        </p:spPr>
      </p:pic>
      <p:pic>
        <p:nvPicPr>
          <p:cNvPr id="6160" name="Picture 16" descr="Homemade Chicken Nugget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32327" y="3835400"/>
            <a:ext cx="3570702" cy="26745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07833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60400" y="609600"/>
            <a:ext cx="11201400" cy="1692771"/>
          </a:xfrm>
          <a:prstGeom prst="rect">
            <a:avLst/>
          </a:prstGeom>
          <a:noFill/>
        </p:spPr>
        <p:txBody>
          <a:bodyPr wrap="square" rtlCol="0">
            <a:spAutoFit/>
          </a:bodyPr>
          <a:lstStyle/>
          <a:p>
            <a:r>
              <a:rPr lang="en-US" sz="3200" dirty="0" smtClean="0"/>
              <a:t>Rice, bread and pasta give us fiber and vitamins to help us digest our food.</a:t>
            </a:r>
          </a:p>
          <a:p>
            <a:endParaRPr lang="en-US" sz="4000" dirty="0"/>
          </a:p>
        </p:txBody>
      </p:sp>
      <p:sp>
        <p:nvSpPr>
          <p:cNvPr id="2" name="AutoShape 6" descr="The Many Different Types of Cheese | U.S. Dair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14" descr="Dairylea UK | Hom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16" descr="from Kraft dairylea Stock Photo ..."/>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122" name="Picture 2" descr="Easy Fried Ric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0400" y="2665211"/>
            <a:ext cx="3276600" cy="327660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Pain Viennois, French-style soft milk brea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21175" y="1663698"/>
            <a:ext cx="4314825" cy="2427089"/>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Creamy Penne Alfredo Pasta Recipe (with cream chees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20175" y="3423343"/>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0532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70000" y="1457325"/>
            <a:ext cx="9817100" cy="3063875"/>
          </a:xfrm>
        </p:spPr>
        <p:txBody>
          <a:bodyPr>
            <a:normAutofit fontScale="90000"/>
          </a:bodyPr>
          <a:lstStyle/>
          <a:p>
            <a:pPr algn="ctr"/>
            <a:r>
              <a:rPr lang="en-US" b="1" dirty="0" smtClean="0"/>
              <a:t/>
            </a:r>
            <a:br>
              <a:rPr lang="en-US" b="1" dirty="0" smtClean="0"/>
            </a:br>
            <a:r>
              <a:rPr lang="en-US" sz="3200" b="1" dirty="0" smtClean="0">
                <a:solidFill>
                  <a:schemeClr val="accent1">
                    <a:lumMod val="50000"/>
                  </a:schemeClr>
                </a:solidFill>
              </a:rPr>
              <a:t/>
            </a:r>
            <a:br>
              <a:rPr lang="en-US" sz="3200" b="1" dirty="0" smtClean="0">
                <a:solidFill>
                  <a:schemeClr val="accent1">
                    <a:lumMod val="50000"/>
                  </a:schemeClr>
                </a:solidFill>
              </a:rPr>
            </a:br>
            <a:r>
              <a:rPr lang="en-US" sz="3200" b="1" dirty="0">
                <a:solidFill>
                  <a:schemeClr val="accent1">
                    <a:lumMod val="50000"/>
                  </a:schemeClr>
                </a:solidFill>
              </a:rPr>
              <a:t/>
            </a:r>
            <a:br>
              <a:rPr lang="en-US" sz="3200" b="1" dirty="0">
                <a:solidFill>
                  <a:schemeClr val="accent1">
                    <a:lumMod val="50000"/>
                  </a:schemeClr>
                </a:solidFill>
              </a:rPr>
            </a:br>
            <a:r>
              <a:rPr lang="en-US" sz="3200" b="1" dirty="0" smtClean="0">
                <a:solidFill>
                  <a:schemeClr val="accent1">
                    <a:lumMod val="50000"/>
                  </a:schemeClr>
                </a:solidFill>
              </a:rPr>
              <a:t>We can still eat foods that are not very healthy, but we should only eat little amounts of these foods as they can be bad for our bodies if we eat too much. </a:t>
            </a:r>
            <a:br>
              <a:rPr lang="en-US" sz="3200" b="1" dirty="0" smtClean="0">
                <a:solidFill>
                  <a:schemeClr val="accent1">
                    <a:lumMod val="50000"/>
                  </a:schemeClr>
                </a:solidFill>
              </a:rPr>
            </a:br>
            <a:r>
              <a:rPr lang="en-US" sz="3200" b="1" dirty="0" smtClean="0">
                <a:solidFill>
                  <a:schemeClr val="accent1">
                    <a:lumMod val="50000"/>
                  </a:schemeClr>
                </a:solidFill>
              </a:rPr>
              <a:t>E.g. sugar, sweets, chocolates, too much oil and fried foods</a:t>
            </a:r>
            <a:r>
              <a:rPr lang="en-US" b="1" dirty="0" smtClean="0"/>
              <a:t/>
            </a:r>
            <a:br>
              <a:rPr lang="en-US" b="1" dirty="0" smtClean="0"/>
            </a:br>
            <a:r>
              <a:rPr lang="en-US" b="1" dirty="0"/>
              <a:t/>
            </a:r>
            <a:br>
              <a:rPr lang="en-US" b="1" dirty="0"/>
            </a:br>
            <a:endParaRPr lang="en-GB" b="1" dirty="0"/>
          </a:p>
        </p:txBody>
      </p:sp>
      <p:pic>
        <p:nvPicPr>
          <p:cNvPr id="1026" name="Picture 2" descr="Why have we evolved to love the taste of unhealthy foods? - BBC Science  Focus Magazin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206622">
            <a:off x="9519920" y="809626"/>
            <a:ext cx="1666874" cy="111125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Fizzy drinks : r/EnglishLearni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21240862">
            <a:off x="1124743" y="4514056"/>
            <a:ext cx="2955132" cy="197008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adbury Anna Dairy Milk Chocolate Bar with Gift Envelop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427170">
            <a:off x="8112562" y="4225648"/>
            <a:ext cx="2117725" cy="211772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Facts About Ice Cream - Ice Cream Allianc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20772910">
            <a:off x="774621" y="345873"/>
            <a:ext cx="1654410" cy="165441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Deep Fried and Good for You - The New York Times"/>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730750" y="556941"/>
            <a:ext cx="2317750" cy="15244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94703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740400" y="1511300"/>
            <a:ext cx="5600700" cy="3477875"/>
          </a:xfrm>
          <a:prstGeom prst="rect">
            <a:avLst/>
          </a:prstGeom>
          <a:noFill/>
        </p:spPr>
        <p:txBody>
          <a:bodyPr wrap="square" rtlCol="0">
            <a:spAutoFit/>
          </a:bodyPr>
          <a:lstStyle/>
          <a:p>
            <a:r>
              <a:rPr lang="en-US" sz="4000" dirty="0" smtClean="0"/>
              <a:t>We need to remember to brush our teeth after eating foods that contain lots of sugar .</a:t>
            </a:r>
          </a:p>
          <a:p>
            <a:endParaRPr lang="en-US" sz="4000" dirty="0"/>
          </a:p>
          <a:p>
            <a:r>
              <a:rPr lang="en-US" sz="2000" dirty="0" smtClean="0"/>
              <a:t> </a:t>
            </a:r>
            <a:endParaRPr lang="en-GB" sz="2000" dirty="0"/>
          </a:p>
        </p:txBody>
      </p:sp>
      <p:sp>
        <p:nvSpPr>
          <p:cNvPr id="4" name="AutoShape 2" descr="Kids Brushing Teeth Stock Illustrations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8" name="Picture 4" descr="Vector illustration of Cute boy brushing teeth Stock Vector Image &amp; Art -  Alamy"/>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6598"/>
          <a:stretch/>
        </p:blipFill>
        <p:spPr bwMode="auto">
          <a:xfrm>
            <a:off x="1675584" y="1038225"/>
            <a:ext cx="2896416" cy="48333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76164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TextBox 3"/>
          <p:cNvSpPr txBox="1"/>
          <p:nvPr/>
        </p:nvSpPr>
        <p:spPr>
          <a:xfrm>
            <a:off x="1014185" y="1037771"/>
            <a:ext cx="10033000" cy="5262979"/>
          </a:xfrm>
          <a:prstGeom prst="rect">
            <a:avLst/>
          </a:prstGeom>
          <a:noFill/>
        </p:spPr>
        <p:txBody>
          <a:bodyPr wrap="square" rtlCol="0">
            <a:spAutoFit/>
          </a:bodyPr>
          <a:lstStyle/>
          <a:p>
            <a:pPr algn="ctr"/>
            <a:r>
              <a:rPr lang="en-US" sz="4000" dirty="0" smtClean="0"/>
              <a:t>Practical activity</a:t>
            </a:r>
          </a:p>
          <a:p>
            <a:endParaRPr lang="en-US" sz="4000" dirty="0" smtClean="0"/>
          </a:p>
          <a:p>
            <a:r>
              <a:rPr lang="en-US" sz="2400" dirty="0" smtClean="0">
                <a:solidFill>
                  <a:schemeClr val="accent1">
                    <a:lumMod val="50000"/>
                  </a:schemeClr>
                </a:solidFill>
              </a:rPr>
              <a:t>(Resources: 2 plates, healthy/lots symbol, unhealthy/little symbol, selection of foods/pictures). </a:t>
            </a:r>
            <a:endParaRPr lang="en-US" sz="2000" dirty="0" smtClean="0">
              <a:solidFill>
                <a:schemeClr val="accent1">
                  <a:lumMod val="50000"/>
                </a:schemeClr>
              </a:solidFill>
            </a:endParaRPr>
          </a:p>
          <a:p>
            <a:pPr marL="571500" indent="-571500">
              <a:buFont typeface="Arial" panose="020B0604020202020204" pitchFamily="34" charset="0"/>
              <a:buChar char="•"/>
            </a:pPr>
            <a:endParaRPr lang="en-US" sz="4000" dirty="0"/>
          </a:p>
          <a:p>
            <a:pPr marL="457200" indent="-457200">
              <a:buFont typeface="Arial" panose="020B0604020202020204" pitchFamily="34" charset="0"/>
              <a:buChar char="•"/>
            </a:pPr>
            <a:r>
              <a:rPr lang="en-US" sz="2800" dirty="0" smtClean="0"/>
              <a:t>Place to two plates on the floor. </a:t>
            </a:r>
          </a:p>
          <a:p>
            <a:pPr marL="457200" indent="-457200">
              <a:buFont typeface="Arial" panose="020B0604020202020204" pitchFamily="34" charset="0"/>
              <a:buChar char="•"/>
            </a:pPr>
            <a:r>
              <a:rPr lang="en-US" sz="2800" dirty="0" smtClean="0"/>
              <a:t>Explain the symbols </a:t>
            </a:r>
          </a:p>
          <a:p>
            <a:r>
              <a:rPr lang="en-US" sz="2800" dirty="0"/>
              <a:t>	</a:t>
            </a:r>
            <a:r>
              <a:rPr lang="en-US" sz="2800" dirty="0" smtClean="0"/>
              <a:t>-healthy: we need to eat lots of these food </a:t>
            </a:r>
          </a:p>
          <a:p>
            <a:r>
              <a:rPr lang="en-US" sz="2800" dirty="0"/>
              <a:t>	</a:t>
            </a:r>
            <a:r>
              <a:rPr lang="en-US" sz="2800" dirty="0" smtClean="0"/>
              <a:t>-not so healthy: we need to eat little amounts of this food</a:t>
            </a:r>
          </a:p>
          <a:p>
            <a:endParaRPr lang="en-US" sz="2800" dirty="0" smtClean="0"/>
          </a:p>
          <a:p>
            <a:pPr marL="457200" indent="-457200">
              <a:buFont typeface="Arial" panose="020B0604020202020204" pitchFamily="34" charset="0"/>
              <a:buChar char="•"/>
            </a:pPr>
            <a:r>
              <a:rPr lang="en-US" sz="2800" dirty="0" smtClean="0"/>
              <a:t>Encourage children to sort the foods on the plates. </a:t>
            </a:r>
            <a:endParaRPr lang="en-US" sz="2800" dirty="0"/>
          </a:p>
        </p:txBody>
      </p:sp>
    </p:spTree>
    <p:extLst>
      <p:ext uri="{BB962C8B-B14F-4D97-AF65-F5344CB8AC3E}">
        <p14:creationId xmlns:p14="http://schemas.microsoft.com/office/powerpoint/2010/main" val="26602166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TotalTime>
  <Words>238</Words>
  <Application>Microsoft Office PowerPoint</Application>
  <PresentationFormat>Widescreen</PresentationFormat>
  <Paragraphs>20</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Calibri Light</vt:lpstr>
      <vt:lpstr>Office Theme</vt:lpstr>
      <vt:lpstr>PowerPoint Presentation</vt:lpstr>
      <vt:lpstr>What is healthy food?  -Food that is good for our bodies -We should eat lots of healthy food   Can you think of any foods that are healthy?     </vt:lpstr>
      <vt:lpstr>PowerPoint Presentation</vt:lpstr>
      <vt:lpstr>PowerPoint Presentation</vt:lpstr>
      <vt:lpstr>PowerPoint Presentation</vt:lpstr>
      <vt:lpstr>PowerPoint Presentation</vt:lpstr>
      <vt:lpstr>   We can still eat foods that are not very healthy, but we should only eat little amounts of these foods as they can be bad for our bodies if we eat too much.  E.g. sugar, sweets, chocolates, too much oil and fried foods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Sanam Parveen</dc:creator>
  <cp:lastModifiedBy>Sanam Parveen</cp:lastModifiedBy>
  <cp:revision>13</cp:revision>
  <cp:lastPrinted>2025-03-14T10:31:16Z</cp:lastPrinted>
  <dcterms:created xsi:type="dcterms:W3CDTF">2025-03-14T09:59:59Z</dcterms:created>
  <dcterms:modified xsi:type="dcterms:W3CDTF">2025-03-20T10:01:19Z</dcterms:modified>
</cp:coreProperties>
</file>